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64" r:id="rId3"/>
    <p:sldId id="266" r:id="rId4"/>
    <p:sldId id="256" r:id="rId5"/>
    <p:sldId id="257" r:id="rId6"/>
    <p:sldId id="262" r:id="rId7"/>
    <p:sldId id="259" r:id="rId8"/>
    <p:sldId id="258" r:id="rId9"/>
    <p:sldId id="260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59E8B0-2609-4980-8C19-57DA0663CC20}" type="datetimeFigureOut">
              <a:rPr lang="en-US" smtClean="0"/>
              <a:pPr/>
              <a:t>6/7/2013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8FD423-226D-407F-887B-B2EE27D4DBF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59E8B0-2609-4980-8C19-57DA0663CC20}" type="datetimeFigureOut">
              <a:rPr lang="en-US" smtClean="0"/>
              <a:pPr/>
              <a:t>6/7/2013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8FD423-226D-407F-887B-B2EE27D4DB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59E8B0-2609-4980-8C19-57DA0663CC20}" type="datetimeFigureOut">
              <a:rPr lang="en-US" smtClean="0"/>
              <a:pPr/>
              <a:t>6/7/2013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8FD423-226D-407F-887B-B2EE27D4DB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59E8B0-2609-4980-8C19-57DA0663CC20}" type="datetimeFigureOut">
              <a:rPr lang="en-US" smtClean="0"/>
              <a:pPr/>
              <a:t>6/7/2013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8FD423-226D-407F-887B-B2EE27D4DB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59E8B0-2609-4980-8C19-57DA0663CC20}" type="datetimeFigureOut">
              <a:rPr lang="en-US" smtClean="0"/>
              <a:pPr/>
              <a:t>6/7/2013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8FD423-226D-407F-887B-B2EE27D4DBF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59E8B0-2609-4980-8C19-57DA0663CC20}" type="datetimeFigureOut">
              <a:rPr lang="en-US" smtClean="0"/>
              <a:pPr/>
              <a:t>6/7/2013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8FD423-226D-407F-887B-B2EE27D4DB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59E8B0-2609-4980-8C19-57DA0663CC20}" type="datetimeFigureOut">
              <a:rPr lang="en-US" smtClean="0"/>
              <a:pPr/>
              <a:t>6/7/2013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8FD423-226D-407F-887B-B2EE27D4DB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59E8B0-2609-4980-8C19-57DA0663CC20}" type="datetimeFigureOut">
              <a:rPr lang="en-US" smtClean="0"/>
              <a:pPr/>
              <a:t>6/7/2013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8FD423-226D-407F-887B-B2EE27D4DB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59E8B0-2609-4980-8C19-57DA0663CC20}" type="datetimeFigureOut">
              <a:rPr lang="en-US" smtClean="0"/>
              <a:pPr/>
              <a:t>6/7/2013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8FD423-226D-407F-887B-B2EE27D4DBF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59E8B0-2609-4980-8C19-57DA0663CC20}" type="datetimeFigureOut">
              <a:rPr lang="en-US" smtClean="0"/>
              <a:pPr/>
              <a:t>6/7/2013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8FD423-226D-407F-887B-B2EE27D4DB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59E8B0-2609-4980-8C19-57DA0663CC20}" type="datetimeFigureOut">
              <a:rPr lang="en-US" smtClean="0"/>
              <a:pPr/>
              <a:t>6/7/2013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8FD423-226D-407F-887B-B2EE27D4DBF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659E8B0-2609-4980-8C19-57DA0663CC20}" type="datetimeFigureOut">
              <a:rPr lang="en-US" smtClean="0"/>
              <a:pPr/>
              <a:t>6/7/2013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E8FD423-226D-407F-887B-B2EE27D4DBF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/>
              <a:t>Probabilities: Not just for </a:t>
            </a:r>
            <a:r>
              <a:rPr lang="en-US" dirty="0"/>
              <a:t>M</a:t>
            </a:r>
            <a:r>
              <a:rPr lang="en-US" dirty="0" smtClean="0"/>
              <a:t>athematicians Anymore!!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2895600"/>
            <a:ext cx="7406640" cy="1752600"/>
          </a:xfrm>
        </p:spPr>
        <p:txBody>
          <a:bodyPr>
            <a:normAutofit fontScale="92500"/>
          </a:bodyPr>
          <a:lstStyle/>
          <a:p>
            <a:pPr algn="ctr"/>
            <a:r>
              <a:rPr lang="en-US" b="1" dirty="0" smtClean="0"/>
              <a:t>Group VIII: Math/Science</a:t>
            </a:r>
          </a:p>
          <a:p>
            <a:pPr algn="ctr"/>
            <a:r>
              <a:rPr lang="en-US" b="1" dirty="0" smtClean="0"/>
              <a:t>Facilitator</a:t>
            </a:r>
            <a:r>
              <a:rPr lang="en-US" dirty="0" smtClean="0"/>
              <a:t>: David Miller</a:t>
            </a:r>
          </a:p>
          <a:p>
            <a:pPr algn="ctr"/>
            <a:r>
              <a:rPr lang="en-US" b="1" dirty="0" smtClean="0"/>
              <a:t>Group Members</a:t>
            </a:r>
            <a:r>
              <a:rPr lang="en-US" dirty="0" smtClean="0"/>
              <a:t>: Scott Brothers, Kristin </a:t>
            </a:r>
            <a:r>
              <a:rPr lang="en-US" dirty="0" err="1" smtClean="0"/>
              <a:t>Duling</a:t>
            </a:r>
            <a:r>
              <a:rPr lang="en-US" dirty="0" smtClean="0"/>
              <a:t>, Tiffany Frey, Michael Roberts, Joseph Walsh, and Dana </a:t>
            </a:r>
            <a:r>
              <a:rPr lang="en-US" dirty="0" err="1" smtClean="0"/>
              <a:t>Wohlbach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1914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Context of Tidbit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435608" y="1219200"/>
            <a:ext cx="7498080" cy="5791200"/>
          </a:xfrm>
        </p:spPr>
        <p:txBody>
          <a:bodyPr/>
          <a:lstStyle/>
          <a:p>
            <a:endParaRPr lang="en-US" b="1" dirty="0" smtClean="0"/>
          </a:p>
          <a:p>
            <a:r>
              <a:rPr lang="en-US" b="1" dirty="0" smtClean="0"/>
              <a:t>Goal of Unit</a:t>
            </a:r>
            <a:r>
              <a:rPr lang="en-US" dirty="0" smtClean="0"/>
              <a:t>: Students will understand how scientific processes can be described mathematically in terms of probability.</a:t>
            </a:r>
          </a:p>
          <a:p>
            <a:pPr marL="82296" indent="0">
              <a:buNone/>
            </a:pPr>
            <a:endParaRPr lang="en-US" dirty="0" smtClean="0"/>
          </a:p>
          <a:p>
            <a:r>
              <a:rPr lang="en-US" dirty="0" smtClean="0"/>
              <a:t>200 level genetics course</a:t>
            </a:r>
          </a:p>
          <a:p>
            <a:pPr marL="82296" indent="0">
              <a:buNone/>
            </a:pPr>
            <a:endParaRPr lang="en-US" dirty="0" smtClean="0"/>
          </a:p>
          <a:p>
            <a:r>
              <a:rPr lang="en-US" dirty="0"/>
              <a:t>a</a:t>
            </a:r>
            <a:r>
              <a:rPr lang="en-US" dirty="0" smtClean="0"/>
              <a:t>daptable to math, chemistry, and physics</a:t>
            </a:r>
          </a:p>
          <a:p>
            <a:endParaRPr lang="en-US" dirty="0" smtClean="0"/>
          </a:p>
          <a:p>
            <a:pPr marL="82296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3268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" b="1101"/>
          <a:stretch>
            <a:fillRect/>
          </a:stretch>
        </p:blipFill>
        <p:spPr>
          <a:xfrm>
            <a:off x="2133600" y="2209800"/>
            <a:ext cx="5574792" cy="3810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90600" y="291405"/>
            <a:ext cx="82296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Prior Knowledge</a:t>
            </a:r>
            <a:r>
              <a:rPr lang="en-US" sz="2800" dirty="0"/>
              <a:t>: Students should understand how </a:t>
            </a:r>
            <a:r>
              <a:rPr lang="en-US" sz="2800" dirty="0" err="1"/>
              <a:t>Punnett</a:t>
            </a:r>
            <a:r>
              <a:rPr lang="en-US" sz="2800" dirty="0"/>
              <a:t> squares can be used to determine probabilities of </a:t>
            </a:r>
            <a:r>
              <a:rPr lang="en-US" sz="2800" dirty="0" smtClean="0"/>
              <a:t>the inherited trait of skin pigmentation.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90660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3000" y="76200"/>
            <a:ext cx="7772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Can You </a:t>
            </a:r>
            <a:r>
              <a:rPr lang="en-US" sz="3200" i="1" dirty="0" smtClean="0"/>
              <a:t>Really</a:t>
            </a:r>
            <a:r>
              <a:rPr lang="en-US" sz="3200" dirty="0" smtClean="0"/>
              <a:t> Multi-task?</a:t>
            </a:r>
            <a:endParaRPr lang="en-US" sz="3200" dirty="0"/>
          </a:p>
        </p:txBody>
      </p:sp>
      <p:pic>
        <p:nvPicPr>
          <p:cNvPr id="14338" name="Picture 2" descr="http://winwincoaching.biz/wp-content/uploads/2012/05/multitas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883880"/>
            <a:ext cx="6096000" cy="406912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143000" y="5429071"/>
            <a:ext cx="7848600" cy="1200329"/>
          </a:xfrm>
          <a:prstGeom prst="rect">
            <a:avLst/>
          </a:prstGeom>
          <a:noFill/>
          <a:ln w="254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On the following slide are two lists containing pairs of events.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What are distinguishing characteristics of the two lists?</a:t>
            </a:r>
            <a:endParaRPr lang="en-US" sz="2200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3000" y="76200"/>
            <a:ext cx="7772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Series of Events</a:t>
            </a:r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1219200" y="841712"/>
            <a:ext cx="3733800" cy="5940088"/>
          </a:xfrm>
          <a:prstGeom prst="rect">
            <a:avLst/>
          </a:prstGeom>
          <a:noFill/>
          <a:ln w="254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Arial" pitchFamily="34" charset="0"/>
                <a:cs typeface="Arial" pitchFamily="34" charset="0"/>
              </a:rPr>
              <a:t>Event Set 1</a:t>
            </a:r>
          </a:p>
          <a:p>
            <a:pPr algn="ctr"/>
            <a:endParaRPr lang="en-US" sz="2000" b="1" dirty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Being an only child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Favorite food is pizza</a:t>
            </a:r>
          </a:p>
          <a:p>
            <a:pPr algn="ctr">
              <a:buFont typeface="Arial" pitchFamily="34" charset="0"/>
              <a:buChar char="•"/>
            </a:pPr>
            <a:endParaRPr lang="en-US" sz="20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000" b="1" dirty="0" smtClean="0">
                <a:latin typeface="Arial" pitchFamily="34" charset="0"/>
                <a:cs typeface="Arial" pitchFamily="34" charset="0"/>
              </a:rPr>
              <a:t>Event Set 2</a:t>
            </a:r>
          </a:p>
          <a:p>
            <a:pPr algn="ctr"/>
            <a:endParaRPr lang="en-US" sz="2000" b="1" dirty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Driving a car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Listening to music</a:t>
            </a:r>
          </a:p>
          <a:p>
            <a:pPr algn="ctr">
              <a:buFont typeface="Arial" pitchFamily="34" charset="0"/>
              <a:buChar char="•"/>
            </a:pPr>
            <a:endParaRPr lang="en-US" sz="20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000" b="1" dirty="0" smtClean="0">
                <a:latin typeface="Arial" pitchFamily="34" charset="0"/>
                <a:cs typeface="Arial" pitchFamily="34" charset="0"/>
              </a:rPr>
              <a:t>Event Set 3</a:t>
            </a:r>
          </a:p>
          <a:p>
            <a:endParaRPr lang="en-US" sz="2000" b="1" dirty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Texting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Riding on stationary bike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sz="20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000" b="1" dirty="0" smtClean="0">
                <a:latin typeface="Arial" pitchFamily="34" charset="0"/>
                <a:cs typeface="Arial" pitchFamily="34" charset="0"/>
              </a:rPr>
              <a:t>Event Set 4</a:t>
            </a:r>
          </a:p>
          <a:p>
            <a:pPr algn="ctr"/>
            <a:endParaRPr lang="en-US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Singing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Checking </a:t>
            </a:r>
            <a:r>
              <a:rPr lang="en-US" sz="2000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Facebook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81600" y="841712"/>
            <a:ext cx="3733800" cy="5940088"/>
          </a:xfrm>
          <a:prstGeom prst="rect">
            <a:avLst/>
          </a:prstGeom>
          <a:noFill/>
          <a:ln w="254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Arial" pitchFamily="34" charset="0"/>
                <a:cs typeface="Arial" pitchFamily="34" charset="0"/>
              </a:rPr>
              <a:t>Event Set 1</a:t>
            </a:r>
          </a:p>
          <a:p>
            <a:pPr algn="ctr"/>
            <a:endParaRPr lang="en-US" sz="2000" b="1" dirty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Being an only child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Having three siblings</a:t>
            </a:r>
          </a:p>
          <a:p>
            <a:pPr algn="ctr">
              <a:buFont typeface="Arial" pitchFamily="34" charset="0"/>
              <a:buChar char="•"/>
            </a:pPr>
            <a:endParaRPr lang="en-US" sz="20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000" b="1" dirty="0" smtClean="0">
                <a:latin typeface="Arial" pitchFamily="34" charset="0"/>
                <a:cs typeface="Arial" pitchFamily="34" charset="0"/>
              </a:rPr>
              <a:t>Event Set 2</a:t>
            </a:r>
          </a:p>
          <a:p>
            <a:pPr algn="ctr"/>
            <a:endParaRPr lang="en-US" sz="2000" b="1" dirty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Driving a car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Doing cartwheels</a:t>
            </a:r>
          </a:p>
          <a:p>
            <a:pPr algn="ctr">
              <a:buFont typeface="Arial" pitchFamily="34" charset="0"/>
              <a:buChar char="•"/>
            </a:pPr>
            <a:endParaRPr lang="en-US" sz="20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000" b="1" dirty="0" smtClean="0">
                <a:latin typeface="Arial" pitchFamily="34" charset="0"/>
                <a:cs typeface="Arial" pitchFamily="34" charset="0"/>
              </a:rPr>
              <a:t>Event Set 3</a:t>
            </a:r>
          </a:p>
          <a:p>
            <a:pPr algn="ctr"/>
            <a:endParaRPr lang="en-US" sz="20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Texting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Sleeping</a:t>
            </a:r>
            <a:endParaRPr lang="en-US" sz="2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endParaRPr lang="en-US" sz="20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000" b="1" dirty="0" smtClean="0">
                <a:latin typeface="Arial" pitchFamily="34" charset="0"/>
                <a:cs typeface="Arial" pitchFamily="34" charset="0"/>
              </a:rPr>
              <a:t>Event Set 4</a:t>
            </a:r>
          </a:p>
          <a:p>
            <a:pPr algn="ctr"/>
            <a:endParaRPr lang="en-US" sz="2000" b="1" dirty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Singing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Holding your breath</a:t>
            </a:r>
            <a:endParaRPr lang="en-US" sz="2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3000" y="-76200"/>
            <a:ext cx="7772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Clicker Poll</a:t>
            </a:r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1219200" y="2380595"/>
            <a:ext cx="3733800" cy="4401205"/>
          </a:xfrm>
          <a:prstGeom prst="rect">
            <a:avLst/>
          </a:prstGeom>
          <a:noFill/>
          <a:ln w="254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Arial" pitchFamily="34" charset="0"/>
                <a:cs typeface="Arial" pitchFamily="34" charset="0"/>
              </a:rPr>
              <a:t>Event Set 1</a:t>
            </a:r>
          </a:p>
          <a:p>
            <a:pPr algn="ctr"/>
            <a:endParaRPr lang="en-US" sz="2000" b="1" dirty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Being an only child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Favorite food is pizza</a:t>
            </a:r>
          </a:p>
          <a:p>
            <a:pPr algn="ctr">
              <a:buFont typeface="Arial" pitchFamily="34" charset="0"/>
              <a:buChar char="•"/>
            </a:pPr>
            <a:endParaRPr lang="en-US" sz="20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000" b="1" dirty="0" smtClean="0">
                <a:latin typeface="Arial" pitchFamily="34" charset="0"/>
                <a:cs typeface="Arial" pitchFamily="34" charset="0"/>
              </a:rPr>
              <a:t>Event Set 2</a:t>
            </a:r>
          </a:p>
          <a:p>
            <a:pPr algn="ctr"/>
            <a:endParaRPr lang="en-US" sz="2000" b="1" dirty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Driving a car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Listening to music</a:t>
            </a:r>
          </a:p>
          <a:p>
            <a:pPr algn="ctr">
              <a:buFont typeface="Arial" pitchFamily="34" charset="0"/>
              <a:buChar char="•"/>
            </a:pPr>
            <a:endParaRPr lang="en-US" sz="20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000" b="1" dirty="0" smtClean="0">
                <a:latin typeface="Arial" pitchFamily="34" charset="0"/>
                <a:cs typeface="Arial" pitchFamily="34" charset="0"/>
              </a:rPr>
              <a:t>Event Set 3</a:t>
            </a:r>
          </a:p>
          <a:p>
            <a:endParaRPr lang="en-US" sz="2000" b="1" dirty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Texting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Riding on stationary bike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81600" y="2380595"/>
            <a:ext cx="3733800" cy="4401205"/>
          </a:xfrm>
          <a:prstGeom prst="rect">
            <a:avLst/>
          </a:prstGeom>
          <a:noFill/>
          <a:ln w="254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Arial" pitchFamily="34" charset="0"/>
                <a:cs typeface="Arial" pitchFamily="34" charset="0"/>
              </a:rPr>
              <a:t>Event Set 1</a:t>
            </a:r>
          </a:p>
          <a:p>
            <a:pPr algn="ctr"/>
            <a:endParaRPr lang="en-US" sz="2000" b="1" dirty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Being an only child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Having three siblings</a:t>
            </a:r>
          </a:p>
          <a:p>
            <a:pPr algn="ctr">
              <a:buFont typeface="Arial" pitchFamily="34" charset="0"/>
              <a:buChar char="•"/>
            </a:pPr>
            <a:endParaRPr lang="en-US" sz="20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000" b="1" dirty="0" smtClean="0">
                <a:latin typeface="Arial" pitchFamily="34" charset="0"/>
                <a:cs typeface="Arial" pitchFamily="34" charset="0"/>
              </a:rPr>
              <a:t>Event Set 2</a:t>
            </a:r>
          </a:p>
          <a:p>
            <a:pPr algn="ctr"/>
            <a:endParaRPr lang="en-US" sz="2000" b="1" dirty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Driving a car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Doing cartwheels</a:t>
            </a:r>
          </a:p>
          <a:p>
            <a:pPr algn="ctr">
              <a:buFont typeface="Arial" pitchFamily="34" charset="0"/>
              <a:buChar char="•"/>
            </a:pPr>
            <a:endParaRPr lang="en-US" sz="20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000" b="1" dirty="0" smtClean="0">
                <a:latin typeface="Arial" pitchFamily="34" charset="0"/>
                <a:cs typeface="Arial" pitchFamily="34" charset="0"/>
              </a:rPr>
              <a:t>Event Set 3</a:t>
            </a:r>
          </a:p>
          <a:p>
            <a:pPr algn="ctr"/>
            <a:endParaRPr lang="en-US" sz="20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Texting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Sleeping</a:t>
            </a:r>
            <a:endParaRPr lang="en-US" sz="2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9200" y="458450"/>
            <a:ext cx="7696200" cy="1446550"/>
          </a:xfrm>
          <a:prstGeom prst="rect">
            <a:avLst/>
          </a:prstGeom>
          <a:noFill/>
          <a:ln w="254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Using your clickers, click (A) if the left column is </a:t>
            </a:r>
            <a:r>
              <a:rPr lang="en-US" sz="2200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independent</a:t>
            </a:r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and the right column is </a:t>
            </a:r>
            <a:r>
              <a:rPr lang="en-US" sz="2200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mutually exclusive</a:t>
            </a:r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Click (B) if the left column is </a:t>
            </a:r>
            <a:r>
              <a:rPr lang="en-US" sz="2200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mutually exclusive</a:t>
            </a:r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and the right column is </a:t>
            </a:r>
            <a:r>
              <a:rPr lang="en-US" sz="2200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independent</a:t>
            </a:r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400" y="1905000"/>
            <a:ext cx="4191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 smtClean="0">
                <a:solidFill>
                  <a:schemeClr val="accent6">
                    <a:lumMod val="50000"/>
                  </a:schemeClr>
                </a:solidFill>
              </a:rPr>
              <a:t>INDEPENDENT!</a:t>
            </a:r>
            <a:endParaRPr lang="en-US" sz="2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53000" y="1905000"/>
            <a:ext cx="4191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 smtClean="0">
                <a:solidFill>
                  <a:srgbClr val="C00000"/>
                </a:solidFill>
              </a:rPr>
              <a:t>MUTUALLY EXCLUSIVE!</a:t>
            </a:r>
            <a:endParaRPr lang="en-US" sz="2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  <p:bldP spid="8" grpId="2"/>
      <p:bldP spid="9" grpId="0"/>
      <p:bldP spid="9" grpId="1"/>
      <p:bldP spid="9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3000" y="0"/>
            <a:ext cx="7772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Clicker Question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1219200" y="685800"/>
            <a:ext cx="7696200" cy="1200329"/>
          </a:xfrm>
          <a:prstGeom prst="rect">
            <a:avLst/>
          </a:prstGeom>
          <a:noFill/>
          <a:ln w="254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Using your clickers, click (A) if the event is strictly independent and (B) if the event is mutually exclusive, and (C)  if it is neither.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95400" y="2389525"/>
            <a:ext cx="3962400" cy="4093428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 smtClean="0">
                <a:latin typeface="Arial" pitchFamily="34" charset="0"/>
                <a:cs typeface="Arial" pitchFamily="34" charset="0"/>
              </a:rPr>
              <a:t>Event Set 1</a:t>
            </a:r>
          </a:p>
          <a:p>
            <a:pPr algn="ctr"/>
            <a:endParaRPr lang="en-US" sz="2600" b="1" dirty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sz="26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en-US" sz="2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eing female</a:t>
            </a:r>
          </a:p>
          <a:p>
            <a:pPr>
              <a:buFont typeface="Arial" pitchFamily="34" charset="0"/>
              <a:buChar char="•"/>
            </a:pPr>
            <a:r>
              <a:rPr lang="en-US" sz="26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en-US" sz="2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eing a mathematician</a:t>
            </a:r>
          </a:p>
          <a:p>
            <a:endParaRPr lang="en-US" sz="2600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buFont typeface="Arial" pitchFamily="34" charset="0"/>
              <a:buChar char="•"/>
            </a:pPr>
            <a:endParaRPr lang="en-US" sz="26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600" b="1" dirty="0" smtClean="0">
                <a:latin typeface="Arial" pitchFamily="34" charset="0"/>
                <a:cs typeface="Arial" pitchFamily="34" charset="0"/>
              </a:rPr>
              <a:t>Event Set 2</a:t>
            </a:r>
          </a:p>
          <a:p>
            <a:pPr algn="ctr"/>
            <a:r>
              <a:rPr lang="en-US" sz="2600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r>
              <a:rPr lang="en-US" sz="26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ability </a:t>
            </a:r>
            <a:r>
              <a:rPr lang="en-US" sz="260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to roll </a:t>
            </a:r>
            <a:r>
              <a:rPr lang="en-US" sz="2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tongue</a:t>
            </a:r>
          </a:p>
          <a:p>
            <a:pPr>
              <a:buFont typeface="Arial" pitchFamily="34" charset="0"/>
              <a:buChar char="•"/>
            </a:pPr>
            <a:r>
              <a:rPr lang="en-US" sz="26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cystic fibrosis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0" y="2362200"/>
            <a:ext cx="3810000" cy="1692771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 smtClean="0">
                <a:latin typeface="Arial" pitchFamily="34" charset="0"/>
                <a:cs typeface="Arial" pitchFamily="34" charset="0"/>
              </a:rPr>
              <a:t>Event Set 3</a:t>
            </a:r>
            <a:endParaRPr lang="en-US" sz="2600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2600" b="1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6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sz="2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exting</a:t>
            </a:r>
          </a:p>
          <a:p>
            <a:pPr>
              <a:buFont typeface="Arial" pitchFamily="34" charset="0"/>
              <a:buChar char="•"/>
            </a:pPr>
            <a:r>
              <a:rPr lang="en-US" sz="26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d</a:t>
            </a:r>
            <a:r>
              <a:rPr lang="en-US" sz="2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riving</a:t>
            </a:r>
            <a:endParaRPr lang="en-US" sz="2600" b="1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507425" y="4800600"/>
            <a:ext cx="2967479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1" dirty="0" smtClean="0">
                <a:latin typeface="Arial"/>
                <a:cs typeface="Arial"/>
              </a:rPr>
              <a:t>      Event Set 4</a:t>
            </a:r>
          </a:p>
          <a:p>
            <a:endParaRPr lang="en-US" sz="2600" b="1" dirty="0">
              <a:latin typeface="Arial"/>
              <a:cs typeface="Arial"/>
            </a:endParaRPr>
          </a:p>
          <a:p>
            <a:pPr marL="457200" indent="-457200">
              <a:buFont typeface="Arial"/>
              <a:buChar char="•"/>
            </a:pPr>
            <a:r>
              <a:rPr lang="en-US" sz="2600" dirty="0">
                <a:latin typeface="Arial"/>
                <a:cs typeface="Arial"/>
              </a:rPr>
              <a:t>b</a:t>
            </a:r>
            <a:r>
              <a:rPr lang="en-US" sz="2600" dirty="0" smtClean="0">
                <a:latin typeface="Arial"/>
                <a:cs typeface="Arial"/>
              </a:rPr>
              <a:t>eing male</a:t>
            </a:r>
          </a:p>
          <a:p>
            <a:pPr marL="457200" indent="-457200">
              <a:buFont typeface="Arial"/>
              <a:buChar char="•"/>
            </a:pPr>
            <a:r>
              <a:rPr lang="en-US" sz="2600" dirty="0">
                <a:latin typeface="Arial"/>
                <a:cs typeface="Arial"/>
              </a:rPr>
              <a:t>b</a:t>
            </a:r>
            <a:r>
              <a:rPr lang="en-US" sz="2600" dirty="0" smtClean="0">
                <a:latin typeface="Arial"/>
                <a:cs typeface="Arial"/>
              </a:rPr>
              <a:t>eing colorblind</a:t>
            </a:r>
            <a:endParaRPr lang="en-US" sz="26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3000" y="76200"/>
            <a:ext cx="7772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Homework</a:t>
            </a:r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1371600" y="1577638"/>
            <a:ext cx="7315200" cy="3908762"/>
          </a:xfrm>
          <a:prstGeom prst="rect">
            <a:avLst/>
          </a:prstGeom>
          <a:noFill/>
          <a:ln w="254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Using the working definitions you have developed in your small groups, come up with some examples for the following conditions:</a:t>
            </a:r>
          </a:p>
          <a:p>
            <a:pPr>
              <a:buFont typeface="Arial" pitchFamily="34" charset="0"/>
              <a:buChar char="•"/>
            </a:pPr>
            <a:endParaRPr lang="en-US" sz="22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2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A set of two everyday independent events</a:t>
            </a:r>
          </a:p>
          <a:p>
            <a:pPr lvl="1">
              <a:buFont typeface="Arial" pitchFamily="34" charset="0"/>
              <a:buChar char="•"/>
            </a:pPr>
            <a:endParaRPr lang="en-US" sz="22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A set of two everyday mutually exclusive events</a:t>
            </a:r>
          </a:p>
          <a:p>
            <a:pPr lvl="1">
              <a:buFont typeface="Arial" pitchFamily="34" charset="0"/>
              <a:buChar char="•"/>
            </a:pPr>
            <a:endParaRPr lang="en-US" sz="2200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A set of two scientifically independent events</a:t>
            </a:r>
          </a:p>
          <a:p>
            <a:pPr lvl="1">
              <a:buFont typeface="Arial" pitchFamily="34" charset="0"/>
              <a:buChar char="•"/>
            </a:pPr>
            <a:endParaRPr lang="en-US" sz="2200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A set of two scientifically mutually exclusive events</a:t>
            </a:r>
          </a:p>
        </p:txBody>
      </p:sp>
      <p:pic>
        <p:nvPicPr>
          <p:cNvPr id="16386" name="Picture 2" descr="http://uwbwritingcenter.files.wordpress.com/2010/12/brainstorm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1587259" cy="114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3000" y="0"/>
            <a:ext cx="7772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Learning Objectives / Take-Home Messages</a:t>
            </a:r>
            <a:endParaRPr 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1447800" y="1219200"/>
            <a:ext cx="7315200" cy="4893647"/>
          </a:xfrm>
          <a:prstGeom prst="rect">
            <a:avLst/>
          </a:prstGeom>
          <a:noFill/>
          <a:ln w="254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As a result of this lesson, students will be able to define independence or mutual exclusivity of events.</a:t>
            </a:r>
          </a:p>
          <a:p>
            <a:pPr>
              <a:buFont typeface="Arial" pitchFamily="34" charset="0"/>
              <a:buChar char="•"/>
            </a:pPr>
            <a:endParaRPr lang="en-US" sz="2600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Students will be able to classify independence or mutual exclusivity of events.</a:t>
            </a:r>
          </a:p>
          <a:p>
            <a:pPr>
              <a:buFont typeface="Arial" pitchFamily="34" charset="0"/>
              <a:buChar char="•"/>
            </a:pPr>
            <a:endParaRPr lang="en-US" sz="2600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sz="26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Coming attractions!</a:t>
            </a:r>
          </a:p>
          <a:p>
            <a:endParaRPr lang="en-US" sz="2600" b="1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600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Using knowledge of independent and mutually exclusive events and probability calculations to apply to </a:t>
            </a:r>
            <a:r>
              <a:rPr lang="en-US" sz="2600" i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Punnett</a:t>
            </a:r>
            <a:r>
              <a:rPr lang="en-US" sz="2600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squares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1365</TotalTime>
  <Words>509</Words>
  <Application>Microsoft Office PowerPoint</Application>
  <PresentationFormat>On-screen Show (4:3)</PresentationFormat>
  <Paragraphs>125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Solstice</vt:lpstr>
      <vt:lpstr>Probabilities: Not just for Mathematicians Anymore!!</vt:lpstr>
      <vt:lpstr>Context of Tidbit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Bethany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sbrothers</dc:creator>
  <cp:lastModifiedBy>Michelle D Withers</cp:lastModifiedBy>
  <cp:revision>35</cp:revision>
  <dcterms:created xsi:type="dcterms:W3CDTF">2013-06-05T17:45:51Z</dcterms:created>
  <dcterms:modified xsi:type="dcterms:W3CDTF">2013-06-07T16:42:08Z</dcterms:modified>
</cp:coreProperties>
</file>